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sldIdLst>
    <p:sldId id="288" r:id="rId2"/>
    <p:sldId id="258" r:id="rId3"/>
    <p:sldId id="278" r:id="rId4"/>
    <p:sldId id="289" r:id="rId5"/>
    <p:sldId id="268" r:id="rId6"/>
    <p:sldId id="275" r:id="rId7"/>
    <p:sldId id="290" r:id="rId8"/>
    <p:sldId id="286" r:id="rId9"/>
    <p:sldId id="287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471" autoAdjust="0"/>
  </p:normalViewPr>
  <p:slideViewPr>
    <p:cSldViewPr>
      <p:cViewPr varScale="1">
        <p:scale>
          <a:sx n="111" d="100"/>
          <a:sy n="111" d="100"/>
        </p:scale>
        <p:origin x="16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TP-05\Desktop\PORCENTAJES%20INFORME%20PQR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TP-05\Desktop\PORCENTAJES%20INFORME%20PQRS%20ENERO%20JUNIO%2020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TP-05\Desktop\PORCENTAJES%20INFORME%20PQRS%20ENERO%20JUNIO%202018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TOTAL PETICIONES MES </a:t>
            </a:r>
            <a:r>
              <a:rPr lang="en-US" dirty="0" smtClean="0"/>
              <a:t>ABRIL 2018 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Hoja1!$F$10</c:f>
              <c:strCache>
                <c:ptCount val="1"/>
                <c:pt idx="0">
                  <c:v>PQRS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Hoja1!$G$10</c:f>
              <c:numCache>
                <c:formatCode>General</c:formatCode>
                <c:ptCount val="1"/>
                <c:pt idx="0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23-452E-B7F3-91C0447D8FB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-1600873504"/>
        <c:axId val="-1600872416"/>
      </c:barChart>
      <c:catAx>
        <c:axId val="-16008735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CO"/>
                  <a:t>PQRS</a:t>
                </a:r>
              </a:p>
              <a:p>
                <a:pPr>
                  <a:defRPr/>
                </a:pPr>
                <a:endParaRPr lang="es-CO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</c:title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600872416"/>
        <c:crosses val="autoZero"/>
        <c:auto val="1"/>
        <c:lblAlgn val="ctr"/>
        <c:lblOffset val="100"/>
        <c:noMultiLvlLbl val="0"/>
      </c:catAx>
      <c:valAx>
        <c:axId val="-1600872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CO"/>
                  <a:t>CANTIDAD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600873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CANALES DE COMUNICACION </a:t>
            </a:r>
          </a:p>
          <a:p>
            <a:pPr>
              <a:defRPr/>
            </a:pP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'canales de comunicacion '!$G$9</c:f>
              <c:strCache>
                <c:ptCount val="1"/>
                <c:pt idx="0">
                  <c:v>CANTIDAD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'canales de comunicacion '!$F$10:$F$16</c:f>
              <c:strCache>
                <c:ptCount val="7"/>
                <c:pt idx="0">
                  <c:v>PRESENCIAL </c:v>
                </c:pt>
                <c:pt idx="1">
                  <c:v>TELEFONICO </c:v>
                </c:pt>
                <c:pt idx="2">
                  <c:v>VIRTUAL </c:v>
                </c:pt>
                <c:pt idx="3">
                  <c:v>ESCRITO </c:v>
                </c:pt>
                <c:pt idx="6">
                  <c:v>TOTAL</c:v>
                </c:pt>
              </c:strCache>
            </c:strRef>
          </c:cat>
          <c:val>
            <c:numRef>
              <c:f>'canales de comunicacion '!$G$10:$G$16</c:f>
              <c:numCache>
                <c:formatCode>General</c:formatCode>
                <c:ptCount val="7"/>
                <c:pt idx="3">
                  <c:v>74</c:v>
                </c:pt>
                <c:pt idx="6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4E-4401-99EB-079D822984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-1600869152"/>
        <c:axId val="-1600871872"/>
      </c:barChart>
      <c:catAx>
        <c:axId val="-1600869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600871872"/>
        <c:crosses val="autoZero"/>
        <c:auto val="1"/>
        <c:lblAlgn val="ctr"/>
        <c:lblOffset val="100"/>
        <c:noMultiLvlLbl val="0"/>
      </c:catAx>
      <c:valAx>
        <c:axId val="-1600871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60086915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TIPOS PQRS</a:t>
            </a:r>
          </a:p>
          <a:p>
            <a:pPr>
              <a:defRPr/>
            </a:pP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'tipos pqrs '!$G$9</c:f>
              <c:strCache>
                <c:ptCount val="1"/>
                <c:pt idx="0">
                  <c:v>CANTIDAD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cat>
            <c:strRef>
              <c:f>'tipos pqrs '!$F$10:$F$16</c:f>
              <c:strCache>
                <c:ptCount val="7"/>
                <c:pt idx="0">
                  <c:v>PETICIONES</c:v>
                </c:pt>
                <c:pt idx="1">
                  <c:v>QUEJA </c:v>
                </c:pt>
                <c:pt idx="2">
                  <c:v>RECLAMOS</c:v>
                </c:pt>
                <c:pt idx="3">
                  <c:v>SUGERENCIAS </c:v>
                </c:pt>
                <c:pt idx="4">
                  <c:v>DENUNCIAS</c:v>
                </c:pt>
                <c:pt idx="5">
                  <c:v>OTROS</c:v>
                </c:pt>
                <c:pt idx="6">
                  <c:v>TOTAL</c:v>
                </c:pt>
              </c:strCache>
            </c:strRef>
          </c:cat>
          <c:val>
            <c:numRef>
              <c:f>'tipos pqrs '!$G$10:$G$16</c:f>
              <c:numCache>
                <c:formatCode>General</c:formatCode>
                <c:ptCount val="7"/>
                <c:pt idx="0">
                  <c:v>17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56</c:v>
                </c:pt>
                <c:pt idx="6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3E-4DBA-A85A-08E9F372FC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-1600883296"/>
        <c:axId val="-1866647408"/>
        <c:axId val="-1591965120"/>
      </c:bar3DChart>
      <c:catAx>
        <c:axId val="-160088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866647408"/>
        <c:crosses val="autoZero"/>
        <c:auto val="1"/>
        <c:lblAlgn val="ctr"/>
        <c:lblOffset val="100"/>
        <c:noMultiLvlLbl val="0"/>
      </c:catAx>
      <c:valAx>
        <c:axId val="-1866647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600883296"/>
        <c:crosses val="autoZero"/>
        <c:crossBetween val="between"/>
      </c:valAx>
      <c:serAx>
        <c:axId val="-159196512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866647408"/>
        <c:crosses val="autoZero"/>
      </c:ser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1842-FFE9-409B-8A37-04893FFE368D}" type="datetimeFigureOut">
              <a:rPr lang="es-CO" smtClean="0"/>
              <a:pPr/>
              <a:t>14/02/2019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1842-FFE9-409B-8A37-04893FFE368D}" type="datetimeFigureOut">
              <a:rPr lang="es-CO" smtClean="0"/>
              <a:pPr/>
              <a:t>14/02/2019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1842-FFE9-409B-8A37-04893FFE368D}" type="datetimeFigureOut">
              <a:rPr lang="es-CO" smtClean="0"/>
              <a:pPr/>
              <a:t>14/02/2019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1842-FFE9-409B-8A37-04893FFE368D}" type="datetimeFigureOut">
              <a:rPr lang="es-CO" smtClean="0"/>
              <a:pPr/>
              <a:t>14/02/2019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1842-FFE9-409B-8A37-04893FFE368D}" type="datetimeFigureOut">
              <a:rPr lang="es-CO" smtClean="0"/>
              <a:pPr/>
              <a:t>14/02/2019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1842-FFE9-409B-8A37-04893FFE368D}" type="datetimeFigureOut">
              <a:rPr lang="es-CO" smtClean="0"/>
              <a:pPr/>
              <a:t>14/02/2019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1842-FFE9-409B-8A37-04893FFE368D}" type="datetimeFigureOut">
              <a:rPr lang="es-CO" smtClean="0"/>
              <a:pPr/>
              <a:t>14/02/2019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1842-FFE9-409B-8A37-04893FFE368D}" type="datetimeFigureOut">
              <a:rPr lang="es-CO" smtClean="0"/>
              <a:pPr/>
              <a:t>14/02/2019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1842-FFE9-409B-8A37-04893FFE368D}" type="datetimeFigureOut">
              <a:rPr lang="es-CO" smtClean="0"/>
              <a:pPr/>
              <a:t>14/02/2019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1842-FFE9-409B-8A37-04893FFE368D}" type="datetimeFigureOut">
              <a:rPr lang="es-CO" smtClean="0"/>
              <a:pPr/>
              <a:t>14/02/2019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1842-FFE9-409B-8A37-04893FFE368D}" type="datetimeFigureOut">
              <a:rPr lang="es-CO" smtClean="0"/>
              <a:pPr/>
              <a:t>14/02/2019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B1842-FFE9-409B-8A37-04893FFE368D}" type="datetimeFigureOut">
              <a:rPr lang="es-CO" smtClean="0"/>
              <a:pPr/>
              <a:t>14/02/2019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Hoja_de_c_lculo_de_Microsoft_Excel.xlsx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itputumayo@itp.edu.c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54868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OFICINA DE ATENCIÓN AL CIUDADANO INSTITUTO TECNOLÓGICO DEL PUTUMAYO </a:t>
            </a:r>
          </a:p>
          <a:p>
            <a:pPr algn="ctr"/>
            <a:r>
              <a:rPr lang="es-CO" dirty="0"/>
              <a:t>RESOLUCIONES </a:t>
            </a:r>
            <a:r>
              <a:rPr lang="es-CO" dirty="0" err="1"/>
              <a:t>Nros</a:t>
            </a:r>
            <a:r>
              <a:rPr lang="es-CO" dirty="0"/>
              <a:t>. 0316/2015 - 0070/2016 </a:t>
            </a:r>
          </a:p>
          <a:p>
            <a:r>
              <a:rPr lang="es-CO" dirty="0">
                <a:solidFill>
                  <a:schemeClr val="bg1"/>
                </a:solidFill>
              </a:rPr>
              <a:t> </a:t>
            </a:r>
          </a:p>
          <a:p>
            <a:pPr algn="ctr"/>
            <a:endParaRPr lang="es-CO" dirty="0" smtClean="0"/>
          </a:p>
          <a:p>
            <a:pPr algn="ctr"/>
            <a:endParaRPr lang="es-CO" dirty="0"/>
          </a:p>
          <a:p>
            <a:pPr algn="ctr"/>
            <a:endParaRPr lang="es-CO" dirty="0" smtClean="0"/>
          </a:p>
          <a:p>
            <a:pPr algn="ctr"/>
            <a:endParaRPr lang="es-CO" dirty="0"/>
          </a:p>
          <a:p>
            <a:pPr algn="ctr"/>
            <a:endParaRPr lang="es-CO" dirty="0" smtClean="0"/>
          </a:p>
          <a:p>
            <a:pPr algn="ctr"/>
            <a:endParaRPr lang="es-CO" dirty="0"/>
          </a:p>
          <a:p>
            <a:pPr algn="ctr"/>
            <a:endParaRPr lang="es-CO" dirty="0" smtClean="0"/>
          </a:p>
          <a:p>
            <a:pPr algn="ctr"/>
            <a:endParaRPr lang="es-CO" dirty="0"/>
          </a:p>
          <a:p>
            <a:pPr algn="ctr"/>
            <a:endParaRPr lang="es-CO" dirty="0" smtClean="0"/>
          </a:p>
          <a:p>
            <a:pPr algn="ctr"/>
            <a:endParaRPr lang="es-CO" dirty="0"/>
          </a:p>
          <a:p>
            <a:pPr algn="ctr"/>
            <a:endParaRPr lang="es-CO" dirty="0" smtClean="0"/>
          </a:p>
          <a:p>
            <a:pPr algn="ctr"/>
            <a:endParaRPr lang="es-CO" dirty="0"/>
          </a:p>
          <a:p>
            <a:endParaRPr lang="es-CO" dirty="0"/>
          </a:p>
        </p:txBody>
      </p:sp>
      <p:pic>
        <p:nvPicPr>
          <p:cNvPr id="5" name="Imagen 4" descr="web itp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340768"/>
            <a:ext cx="3429000" cy="359664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4050196" y="5838363"/>
            <a:ext cx="4067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chemeClr val="bg1"/>
                </a:solidFill>
              </a:rPr>
              <a:t>Secretaria Ejecutiva </a:t>
            </a:r>
            <a:r>
              <a:rPr lang="es-CO" sz="1200" dirty="0" smtClean="0">
                <a:solidFill>
                  <a:schemeClr val="bg1"/>
                </a:solidFill>
              </a:rPr>
              <a:t> Oficina </a:t>
            </a:r>
            <a:r>
              <a:rPr lang="es-CO" sz="1200" dirty="0">
                <a:solidFill>
                  <a:schemeClr val="bg1"/>
                </a:solidFill>
              </a:rPr>
              <a:t>de Atención al Ciudadano 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Barrio Luis Carlos </a:t>
            </a:r>
            <a:r>
              <a:rPr lang="es-CO" sz="1200" dirty="0" smtClean="0">
                <a:solidFill>
                  <a:schemeClr val="bg1"/>
                </a:solidFill>
              </a:rPr>
              <a:t>Galán Área </a:t>
            </a:r>
            <a:r>
              <a:rPr lang="es-CO" sz="1200" dirty="0">
                <a:solidFill>
                  <a:schemeClr val="bg1"/>
                </a:solidFill>
              </a:rPr>
              <a:t>administrativa ITP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Teléfonos: 038/4296105-3138052807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Mocoa Putumayo </a:t>
            </a:r>
          </a:p>
        </p:txBody>
      </p:sp>
    </p:spTree>
    <p:extLst>
      <p:ext uri="{BB962C8B-B14F-4D97-AF65-F5344CB8AC3E}">
        <p14:creationId xmlns:p14="http://schemas.microsoft.com/office/powerpoint/2010/main" val="293403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475656" y="942975"/>
            <a:ext cx="61206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Rectoría</a:t>
            </a:r>
          </a:p>
          <a:p>
            <a:pPr algn="ctr"/>
            <a:r>
              <a:rPr lang="es-CO" dirty="0" smtClean="0"/>
              <a:t>Especialista Marisol González Ossa </a:t>
            </a:r>
            <a:endParaRPr lang="es-CO" dirty="0"/>
          </a:p>
          <a:p>
            <a:pPr algn="ctr"/>
            <a:r>
              <a:rPr lang="es-CO" dirty="0" smtClean="0"/>
              <a:t>Rectora</a:t>
            </a:r>
          </a:p>
          <a:p>
            <a:pPr algn="ctr"/>
            <a:endParaRPr lang="es-CO" dirty="0" smtClean="0"/>
          </a:p>
          <a:p>
            <a:pPr algn="ctr"/>
            <a:r>
              <a:rPr lang="es-CO" dirty="0" smtClean="0"/>
              <a:t>Vicerrectoría Administrativa </a:t>
            </a:r>
          </a:p>
          <a:p>
            <a:pPr algn="ctr"/>
            <a:r>
              <a:rPr lang="es-CO" dirty="0" smtClean="0"/>
              <a:t>Especialista Laura Cristina Benavides Prieto  </a:t>
            </a:r>
            <a:endParaRPr lang="es-CO" dirty="0"/>
          </a:p>
          <a:p>
            <a:pPr algn="ctr"/>
            <a:r>
              <a:rPr lang="es-CO" dirty="0" smtClean="0"/>
              <a:t>Vicerrectora Administrativa </a:t>
            </a:r>
          </a:p>
          <a:p>
            <a:pPr algn="ctr"/>
            <a:endParaRPr lang="es-CO" dirty="0"/>
          </a:p>
          <a:p>
            <a:pPr algn="ctr"/>
            <a:r>
              <a:rPr lang="es-CO" dirty="0"/>
              <a:t>Oficina de </a:t>
            </a:r>
            <a:r>
              <a:rPr lang="es-CO" dirty="0" smtClean="0"/>
              <a:t>Atención al Ciudadano </a:t>
            </a:r>
            <a:endParaRPr lang="es-CO" dirty="0"/>
          </a:p>
          <a:p>
            <a:pPr algn="ctr"/>
            <a:r>
              <a:rPr lang="es-CO" dirty="0" smtClean="0"/>
              <a:t>Responsable Martha Judith Pérez Villota </a:t>
            </a:r>
            <a:endParaRPr lang="es-CO" dirty="0"/>
          </a:p>
          <a:p>
            <a:pPr algn="ctr"/>
            <a:r>
              <a:rPr lang="es-CO" dirty="0" smtClean="0"/>
              <a:t>Secretaria Ejecutiva </a:t>
            </a:r>
          </a:p>
          <a:p>
            <a:pPr algn="ctr"/>
            <a:endParaRPr lang="es-CO" dirty="0"/>
          </a:p>
          <a:p>
            <a:pPr algn="ctr"/>
            <a:r>
              <a:rPr lang="es-CO" dirty="0" smtClean="0"/>
              <a:t>Documento Elaborado por: Martha Judith Pérez Villota</a:t>
            </a:r>
          </a:p>
          <a:p>
            <a:pPr algn="ctr"/>
            <a:r>
              <a:rPr lang="es-CO" dirty="0" smtClean="0"/>
              <a:t>  </a:t>
            </a:r>
          </a:p>
          <a:p>
            <a:pPr algn="ctr"/>
            <a:endParaRPr lang="es-CO" dirty="0" smtClean="0"/>
          </a:p>
          <a:p>
            <a:pPr algn="ctr"/>
            <a:endParaRPr lang="es-CO" dirty="0"/>
          </a:p>
          <a:p>
            <a:pPr algn="ctr"/>
            <a:endParaRPr lang="es-CO" dirty="0" smtClean="0"/>
          </a:p>
          <a:p>
            <a:pPr algn="ctr"/>
            <a:endParaRPr lang="es-CO" dirty="0"/>
          </a:p>
        </p:txBody>
      </p:sp>
      <p:sp>
        <p:nvSpPr>
          <p:cNvPr id="2" name="Rectángulo 1"/>
          <p:cNvSpPr/>
          <p:nvPr/>
        </p:nvSpPr>
        <p:spPr>
          <a:xfrm>
            <a:off x="4050196" y="5838363"/>
            <a:ext cx="4067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chemeClr val="bg1"/>
                </a:solidFill>
              </a:rPr>
              <a:t>Secretaria Ejecutiva </a:t>
            </a:r>
            <a:r>
              <a:rPr lang="es-CO" sz="1200" dirty="0" smtClean="0">
                <a:solidFill>
                  <a:schemeClr val="bg1"/>
                </a:solidFill>
              </a:rPr>
              <a:t> Oficina </a:t>
            </a:r>
            <a:r>
              <a:rPr lang="es-CO" sz="1200" dirty="0">
                <a:solidFill>
                  <a:schemeClr val="bg1"/>
                </a:solidFill>
              </a:rPr>
              <a:t>de Atención al Ciudadano 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Barrio Luis Carlos </a:t>
            </a:r>
            <a:r>
              <a:rPr lang="es-CO" sz="1200" dirty="0" smtClean="0">
                <a:solidFill>
                  <a:schemeClr val="bg1"/>
                </a:solidFill>
              </a:rPr>
              <a:t>Galán Área </a:t>
            </a:r>
            <a:r>
              <a:rPr lang="es-CO" sz="1200" dirty="0">
                <a:solidFill>
                  <a:schemeClr val="bg1"/>
                </a:solidFill>
              </a:rPr>
              <a:t>administrativa ITP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Teléfonos: 038/4296105-3138052807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Mocoa Putumayo </a:t>
            </a:r>
          </a:p>
        </p:txBody>
      </p:sp>
      <p:pic>
        <p:nvPicPr>
          <p:cNvPr id="7" name="Imagen 6" descr="LOGO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2656"/>
            <a:ext cx="1765237" cy="77435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994121"/>
          </a:xfrm>
        </p:spPr>
        <p:txBody>
          <a:bodyPr>
            <a:noAutofit/>
          </a:bodyPr>
          <a:lstStyle/>
          <a:p>
            <a:r>
              <a:rPr lang="es-CO" sz="2800" b="1" dirty="0" smtClean="0"/>
              <a:t/>
            </a:r>
            <a:br>
              <a:rPr lang="es-CO" sz="2800" b="1" dirty="0" smtClean="0"/>
            </a:br>
            <a:r>
              <a:rPr lang="es-CO" sz="2000" b="1" dirty="0" smtClean="0"/>
              <a:t>OFICINA DE ATENCION AL CIUDADANO </a:t>
            </a:r>
            <a:br>
              <a:rPr lang="es-CO" sz="2000" b="1" dirty="0" smtClean="0"/>
            </a:br>
            <a:r>
              <a:rPr lang="es-CO" sz="2000" b="1" dirty="0" smtClean="0"/>
              <a:t>CREADA MEDIANTE RESOLUCIÓN No.0070 DE FECHA 8 DE FEBRERO DE 2016   </a:t>
            </a:r>
            <a:r>
              <a:rPr lang="es-CO" sz="2800" dirty="0"/>
              <a:t/>
            </a:r>
            <a:br>
              <a:rPr lang="es-CO" sz="2800" dirty="0"/>
            </a:br>
            <a:endParaRPr lang="es-CO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9552" y="1200349"/>
            <a:ext cx="8229600" cy="40482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O" sz="1200" dirty="0" smtClean="0"/>
              <a:t>La oficina de atención al ciudadano del Instituto Tecnológico del Putumayo, es la dependencia encargada de suministrar información y orientar a los usuarios de los servicios, así como Recepcionar y direccionar al área correspondiente las peticiones, quejas, reclamos y sugerencias presentadas por la comunidad educativa y la ciudadanía en general, con el fin de atender y dar respuesta oportuna a las necesidad y peticiones de los usuarios. </a:t>
            </a:r>
          </a:p>
          <a:p>
            <a:pPr marL="0" indent="0" algn="ctr">
              <a:buNone/>
            </a:pPr>
            <a:r>
              <a:rPr lang="es-CO" sz="1400" b="1" dirty="0" smtClean="0"/>
              <a:t>CANALES </a:t>
            </a:r>
            <a:r>
              <a:rPr lang="es-CO" sz="1400" b="1" dirty="0"/>
              <a:t>DE ATENCIÓN </a:t>
            </a:r>
          </a:p>
          <a:p>
            <a:pPr marL="0" indent="0" algn="just">
              <a:buNone/>
            </a:pPr>
            <a:r>
              <a:rPr lang="es-CO" sz="1400" b="1" dirty="0"/>
              <a:t> </a:t>
            </a:r>
            <a:r>
              <a:rPr lang="es-CO" sz="1200" dirty="0" smtClean="0"/>
              <a:t>Los </a:t>
            </a:r>
            <a:r>
              <a:rPr lang="es-CO" sz="1200" dirty="0"/>
              <a:t>canales de atención que pone a disposición El Instituto Tecnológico del Putumayo a la ciudadanía, para el acceso a los trámites, servicios y/o información de la Entidad, para presta un servicio oportuno y dar respuesta adecuada al ciudadano son los siguientes</a:t>
            </a:r>
            <a:r>
              <a:rPr lang="es-CO" sz="1200" dirty="0" smtClean="0"/>
              <a:t>:</a:t>
            </a:r>
            <a:endParaRPr lang="es-CO" dirty="0" smtClean="0"/>
          </a:p>
          <a:p>
            <a:pPr marL="0" indent="0" algn="just">
              <a:buNone/>
            </a:pPr>
            <a:endParaRPr lang="es-CO" dirty="0"/>
          </a:p>
          <a:p>
            <a:pPr marL="0" indent="0" algn="just">
              <a:buNone/>
            </a:pPr>
            <a:endParaRPr lang="es-CO" dirty="0" smtClean="0"/>
          </a:p>
          <a:p>
            <a:pPr marL="0" indent="0" algn="just">
              <a:buNone/>
            </a:pPr>
            <a:endParaRPr lang="es-CO" dirty="0"/>
          </a:p>
          <a:p>
            <a:pPr marL="0" indent="0" algn="just">
              <a:buNone/>
            </a:pPr>
            <a:endParaRPr lang="es-CO" dirty="0" smtClean="0"/>
          </a:p>
          <a:p>
            <a:pPr marL="0" indent="0" algn="just">
              <a:buNone/>
            </a:pPr>
            <a:endParaRPr lang="es-CO" sz="1400" dirty="0"/>
          </a:p>
          <a:p>
            <a:pPr marL="0" indent="0" algn="just">
              <a:buNone/>
            </a:pPr>
            <a:endParaRPr lang="es-CO" sz="1400" dirty="0" smtClean="0"/>
          </a:p>
          <a:p>
            <a:pPr marL="0" indent="0" algn="just">
              <a:buNone/>
            </a:pPr>
            <a:endParaRPr lang="es-CO" sz="1400" dirty="0"/>
          </a:p>
          <a:p>
            <a:pPr marL="0" indent="0" algn="just">
              <a:buNone/>
            </a:pPr>
            <a:endParaRPr lang="es-CO" sz="1400" i="1" dirty="0"/>
          </a:p>
          <a:p>
            <a:pPr marL="0" indent="0" algn="just">
              <a:buNone/>
            </a:pPr>
            <a:endParaRPr lang="es-CO" sz="1400" dirty="0">
              <a:solidFill>
                <a:srgbClr val="FF0000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050196" y="5838363"/>
            <a:ext cx="4067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chemeClr val="bg1"/>
                </a:solidFill>
              </a:rPr>
              <a:t>Secretaria Ejecutiva </a:t>
            </a:r>
            <a:r>
              <a:rPr lang="es-CO" sz="1200" dirty="0" smtClean="0">
                <a:solidFill>
                  <a:schemeClr val="bg1"/>
                </a:solidFill>
              </a:rPr>
              <a:t> Oficina </a:t>
            </a:r>
            <a:r>
              <a:rPr lang="es-CO" sz="1200" dirty="0">
                <a:solidFill>
                  <a:schemeClr val="bg1"/>
                </a:solidFill>
              </a:rPr>
              <a:t>de Atención al Ciudadano 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Barrio Luis Carlos </a:t>
            </a:r>
            <a:r>
              <a:rPr lang="es-CO" sz="1200" dirty="0" smtClean="0">
                <a:solidFill>
                  <a:schemeClr val="bg1"/>
                </a:solidFill>
              </a:rPr>
              <a:t>Galán Área </a:t>
            </a:r>
            <a:r>
              <a:rPr lang="es-CO" sz="1200" dirty="0">
                <a:solidFill>
                  <a:schemeClr val="bg1"/>
                </a:solidFill>
              </a:rPr>
              <a:t>administrativa ITP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Teléfonos: 038/4296105-3138052807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Mocoa Putumayo </a:t>
            </a:r>
          </a:p>
        </p:txBody>
      </p:sp>
      <p:pic>
        <p:nvPicPr>
          <p:cNvPr id="6" name="Imagen 5" descr="LOGO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2656"/>
            <a:ext cx="1765237" cy="77435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2852936"/>
            <a:ext cx="7416824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20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922113"/>
          </a:xfrm>
        </p:spPr>
        <p:txBody>
          <a:bodyPr>
            <a:normAutofit fontScale="90000"/>
          </a:bodyPr>
          <a:lstStyle/>
          <a:p>
            <a:r>
              <a:rPr lang="es-CO" sz="2200" dirty="0"/>
              <a:t/>
            </a:r>
            <a:br>
              <a:rPr lang="es-CO" sz="2200" dirty="0"/>
            </a:br>
            <a:r>
              <a:rPr lang="es-CO" sz="2200" b="1" dirty="0"/>
              <a:t>INFORME MENSUAL DE PQRS </a:t>
            </a:r>
            <a:br>
              <a:rPr lang="es-CO" sz="2200" b="1" dirty="0"/>
            </a:br>
            <a:r>
              <a:rPr lang="es-CO" sz="2200" b="1" dirty="0" smtClean="0"/>
              <a:t>ABRIL DE </a:t>
            </a:r>
            <a:r>
              <a:rPr lang="es-CO" sz="2200" b="1" dirty="0"/>
              <a:t>2018</a:t>
            </a:r>
            <a:r>
              <a:rPr lang="es-CO" sz="2200" dirty="0"/>
              <a:t/>
            </a:r>
            <a:br>
              <a:rPr lang="es-CO" sz="2200" dirty="0"/>
            </a:br>
            <a:endParaRPr lang="es-CO" sz="2200" dirty="0"/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6085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s-CO" sz="1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s-CO" sz="1400" dirty="0" smtClean="0"/>
          </a:p>
          <a:p>
            <a:pPr marL="0" indent="0" algn="ctr">
              <a:buNone/>
            </a:pPr>
            <a:endParaRPr lang="es-CO" sz="1400" dirty="0"/>
          </a:p>
          <a:p>
            <a:pPr marL="0" indent="0" algn="ctr">
              <a:buNone/>
            </a:pPr>
            <a:endParaRPr lang="es-CO" sz="1400" dirty="0"/>
          </a:p>
          <a:p>
            <a:pPr marL="0" indent="0" algn="just">
              <a:buNone/>
            </a:pPr>
            <a:endParaRPr lang="es-CO" sz="1400" dirty="0" smtClean="0"/>
          </a:p>
          <a:p>
            <a:pPr marL="0" indent="0" algn="just">
              <a:buNone/>
            </a:pPr>
            <a:endParaRPr lang="es-CO" sz="1400" dirty="0"/>
          </a:p>
          <a:p>
            <a:pPr marL="0" indent="0" algn="just">
              <a:buNone/>
            </a:pPr>
            <a:endParaRPr lang="es-CO" sz="1400" dirty="0" smtClean="0"/>
          </a:p>
          <a:p>
            <a:pPr marL="0" indent="0" algn="just">
              <a:buNone/>
            </a:pPr>
            <a:endParaRPr lang="es-CO" sz="1400" dirty="0" smtClean="0"/>
          </a:p>
          <a:p>
            <a:pPr marL="0" indent="0" algn="just">
              <a:buNone/>
            </a:pPr>
            <a:endParaRPr lang="es-CO" sz="1400" dirty="0"/>
          </a:p>
          <a:p>
            <a:pPr marL="0" indent="0" algn="just">
              <a:buNone/>
            </a:pPr>
            <a:endParaRPr lang="es-CO" sz="1400" dirty="0" smtClean="0"/>
          </a:p>
          <a:p>
            <a:pPr marL="0" indent="0" algn="just">
              <a:buNone/>
            </a:pPr>
            <a:endParaRPr lang="es-CO" sz="1400" dirty="0" smtClean="0"/>
          </a:p>
          <a:p>
            <a:pPr marL="0" indent="0" algn="just">
              <a:buNone/>
            </a:pPr>
            <a:endParaRPr lang="es-CO" sz="1400" dirty="0" smtClean="0"/>
          </a:p>
          <a:p>
            <a:pPr marL="0" indent="0" algn="just">
              <a:buNone/>
            </a:pPr>
            <a:endParaRPr lang="es-CO" sz="1400" dirty="0" smtClean="0"/>
          </a:p>
          <a:p>
            <a:pPr marL="0" indent="0" algn="just">
              <a:buNone/>
            </a:pPr>
            <a:endParaRPr lang="es-CO" sz="1400" dirty="0" smtClean="0"/>
          </a:p>
          <a:p>
            <a:pPr marL="0" indent="0" algn="just">
              <a:buNone/>
            </a:pPr>
            <a:r>
              <a:rPr lang="es-CO" sz="1400" dirty="0" smtClean="0"/>
              <a:t>A </a:t>
            </a:r>
            <a:r>
              <a:rPr lang="es-CO" sz="1400" dirty="0"/>
              <a:t>través de la oficina de atención al </a:t>
            </a:r>
            <a:r>
              <a:rPr lang="es-CO" sz="1400" dirty="0" smtClean="0"/>
              <a:t>ciudadano en </a:t>
            </a:r>
            <a:r>
              <a:rPr lang="es-CO" sz="1400" dirty="0"/>
              <a:t>el mes de </a:t>
            </a:r>
            <a:r>
              <a:rPr lang="es-CO" sz="1400" dirty="0" smtClean="0"/>
              <a:t>abril de </a:t>
            </a:r>
            <a:r>
              <a:rPr lang="es-CO" sz="1400" dirty="0"/>
              <a:t>2018 se recibieron un total de </a:t>
            </a:r>
            <a:r>
              <a:rPr lang="es-CO" sz="1400" dirty="0" smtClean="0"/>
              <a:t>74 </a:t>
            </a:r>
            <a:r>
              <a:rPr lang="es-CO" sz="1400" dirty="0"/>
              <a:t>requerimientos, garantizando el registro del 100% de las PQRS recibidas</a:t>
            </a:r>
            <a:r>
              <a:rPr lang="es-CO" sz="1400" dirty="0" smtClean="0"/>
              <a:t>, oficina en la cual </a:t>
            </a:r>
            <a:r>
              <a:rPr lang="es-CO" sz="1400" dirty="0"/>
              <a:t>pueden acudir los usuarios internos y externos para presentar sus peticiones, quejas, reclamos, sugerencias y </a:t>
            </a:r>
            <a:r>
              <a:rPr lang="es-CO" sz="1400" dirty="0" smtClean="0"/>
              <a:t>denuncias. </a:t>
            </a:r>
            <a:endParaRPr lang="es-CO" sz="1400" dirty="0"/>
          </a:p>
          <a:p>
            <a:pPr marL="0" indent="0" algn="just">
              <a:buNone/>
            </a:pPr>
            <a:endParaRPr lang="es-CO" sz="1400" dirty="0"/>
          </a:p>
          <a:p>
            <a:pPr marL="0" indent="0" algn="just">
              <a:buNone/>
            </a:pPr>
            <a:endParaRPr lang="es-CO" dirty="0"/>
          </a:p>
          <a:p>
            <a:pPr marL="0" indent="0" algn="just">
              <a:buNone/>
            </a:pPr>
            <a:endParaRPr lang="es-CO" dirty="0" smtClean="0"/>
          </a:p>
          <a:p>
            <a:pPr marL="0" indent="0" algn="just">
              <a:buNone/>
            </a:pPr>
            <a:endParaRPr lang="es-CO" dirty="0"/>
          </a:p>
          <a:p>
            <a:pPr marL="0" indent="0" algn="just">
              <a:buNone/>
            </a:pPr>
            <a:endParaRPr lang="es-CO" dirty="0" smtClean="0"/>
          </a:p>
          <a:p>
            <a:pPr marL="0" indent="0" algn="just">
              <a:buNone/>
            </a:pPr>
            <a:endParaRPr lang="es-CO" dirty="0"/>
          </a:p>
          <a:p>
            <a:pPr marL="0" indent="0" algn="just">
              <a:buNone/>
            </a:pPr>
            <a:endParaRPr lang="es-CO" dirty="0" smtClean="0"/>
          </a:p>
          <a:p>
            <a:pPr marL="0" indent="0" algn="just">
              <a:buNone/>
            </a:pPr>
            <a:endParaRPr lang="es-CO" dirty="0"/>
          </a:p>
          <a:p>
            <a:pPr marL="0" indent="0" algn="just">
              <a:buNone/>
            </a:pPr>
            <a:endParaRPr lang="es-CO" dirty="0" smtClean="0"/>
          </a:p>
          <a:p>
            <a:pPr marL="0" indent="0" algn="just">
              <a:buNone/>
            </a:pPr>
            <a:endParaRPr lang="es-CO" sz="1400" dirty="0"/>
          </a:p>
          <a:p>
            <a:pPr marL="0" indent="0" algn="just">
              <a:buNone/>
            </a:pPr>
            <a:endParaRPr lang="es-CO" sz="1400" dirty="0" smtClean="0"/>
          </a:p>
          <a:p>
            <a:pPr marL="0" indent="0" algn="just">
              <a:buNone/>
            </a:pPr>
            <a:endParaRPr lang="es-CO" sz="1400" dirty="0"/>
          </a:p>
          <a:p>
            <a:pPr marL="0" indent="0" algn="just">
              <a:buNone/>
            </a:pPr>
            <a:endParaRPr lang="es-CO" sz="1400" i="1" dirty="0"/>
          </a:p>
          <a:p>
            <a:pPr marL="0" indent="0" algn="just">
              <a:buNone/>
            </a:pPr>
            <a:endParaRPr lang="es-CO" sz="1400" dirty="0">
              <a:solidFill>
                <a:srgbClr val="FF0000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3173044"/>
              </p:ext>
            </p:extLst>
          </p:nvPr>
        </p:nvGraphicFramePr>
        <p:xfrm>
          <a:off x="2771799" y="1262063"/>
          <a:ext cx="3384377" cy="3607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7173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16831" y="188901"/>
            <a:ext cx="6275040" cy="918109"/>
          </a:xfrm>
        </p:spPr>
        <p:txBody>
          <a:bodyPr>
            <a:normAutofit/>
          </a:bodyPr>
          <a:lstStyle/>
          <a:p>
            <a:r>
              <a:rPr lang="es-CO" sz="2000" dirty="0" smtClean="0"/>
              <a:t>CANALES DE INTERACCIÓN  </a:t>
            </a:r>
            <a:endParaRPr lang="es-CO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9551" y="1107010"/>
            <a:ext cx="8229600" cy="444589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sz="1400" dirty="0" smtClean="0"/>
              <a:t>Los canales de interacción mas </a:t>
            </a:r>
            <a:r>
              <a:rPr lang="es-CO" sz="1400" dirty="0"/>
              <a:t>frecuente utilizado por la comunidad educativa y la ciudadanía en </a:t>
            </a:r>
            <a:r>
              <a:rPr lang="es-CO" sz="1400" dirty="0" smtClean="0"/>
              <a:t>general son los mecanismos de servicio al ciudadano y la radicación de las comunicaciones escritas, donde se brinda la información de manera personalizada y se contacta con los responsables de la información de acuerdo con la consulta, peticiones, quejas, reclamos, sugerencia y denuncias, se radican y se registran en la plantilla de radicación de correspondencia para asegurar el seguimiento del tramite.  </a:t>
            </a:r>
            <a:endParaRPr lang="es-CO" sz="1400" dirty="0"/>
          </a:p>
          <a:p>
            <a:pPr marL="0" indent="0" algn="ctr">
              <a:buNone/>
            </a:pPr>
            <a:endParaRPr lang="es-CO" sz="1800" dirty="0" smtClean="0"/>
          </a:p>
          <a:p>
            <a:pPr marL="0" indent="0" algn="just">
              <a:buNone/>
            </a:pPr>
            <a:endParaRPr lang="es-CO" sz="1800" dirty="0"/>
          </a:p>
          <a:p>
            <a:pPr marL="0" indent="0" algn="just">
              <a:buNone/>
            </a:pPr>
            <a:endParaRPr lang="es-CO" sz="1800" dirty="0"/>
          </a:p>
          <a:p>
            <a:pPr marL="0" indent="0" algn="just">
              <a:buNone/>
            </a:pPr>
            <a:endParaRPr lang="es-CO" sz="1800" dirty="0" smtClean="0"/>
          </a:p>
          <a:p>
            <a:pPr marL="0" indent="0" algn="just">
              <a:buNone/>
            </a:pPr>
            <a:endParaRPr lang="es-CO" sz="1800" dirty="0"/>
          </a:p>
          <a:p>
            <a:pPr marL="0" indent="0" algn="just">
              <a:buNone/>
            </a:pPr>
            <a:endParaRPr lang="es-CO" sz="1800" dirty="0" smtClean="0"/>
          </a:p>
          <a:p>
            <a:pPr marL="0" indent="0" algn="just">
              <a:buNone/>
            </a:pPr>
            <a:endParaRPr lang="es-CO" sz="1800" dirty="0" smtClean="0"/>
          </a:p>
          <a:p>
            <a:pPr marL="0" indent="0" algn="just">
              <a:buNone/>
            </a:pPr>
            <a:endParaRPr lang="es-CO" sz="1800" dirty="0"/>
          </a:p>
          <a:p>
            <a:pPr marL="0" indent="0" algn="just">
              <a:buNone/>
            </a:pPr>
            <a:endParaRPr lang="es-CO" sz="1800" dirty="0" smtClean="0"/>
          </a:p>
          <a:p>
            <a:pPr marL="0" indent="0" algn="just">
              <a:buNone/>
            </a:pPr>
            <a:endParaRPr lang="es-CO" sz="1800" dirty="0"/>
          </a:p>
          <a:p>
            <a:pPr marL="0" indent="0" algn="just">
              <a:buNone/>
            </a:pPr>
            <a:endParaRPr lang="es-CO" sz="1800" dirty="0" smtClean="0"/>
          </a:p>
          <a:p>
            <a:pPr marL="0" indent="0" algn="just">
              <a:buNone/>
            </a:pPr>
            <a:endParaRPr lang="es-CO" sz="1800" dirty="0"/>
          </a:p>
          <a:p>
            <a:pPr marL="0" indent="0" algn="just">
              <a:buNone/>
            </a:pPr>
            <a:endParaRPr lang="es-CO" sz="1800" dirty="0" smtClean="0"/>
          </a:p>
          <a:p>
            <a:pPr marL="0" indent="0" algn="just">
              <a:buNone/>
            </a:pPr>
            <a:endParaRPr lang="es-CO" sz="1800" dirty="0"/>
          </a:p>
          <a:p>
            <a:pPr marL="0" indent="0" algn="just">
              <a:buNone/>
            </a:pPr>
            <a:endParaRPr lang="es-CO" sz="1800" dirty="0" smtClean="0"/>
          </a:p>
          <a:p>
            <a:pPr marL="0" indent="0" algn="just">
              <a:buNone/>
            </a:pPr>
            <a:endParaRPr lang="es-CO" sz="1800" dirty="0"/>
          </a:p>
          <a:p>
            <a:pPr marL="0" indent="0" algn="just">
              <a:buNone/>
            </a:pPr>
            <a:endParaRPr lang="es-CO" sz="1800" dirty="0" smtClean="0"/>
          </a:p>
          <a:p>
            <a:pPr marL="0" indent="0" algn="just">
              <a:buNone/>
            </a:pPr>
            <a:endParaRPr lang="es-CO" sz="1800" dirty="0"/>
          </a:p>
          <a:p>
            <a:pPr marL="0" indent="0" algn="just">
              <a:buNone/>
            </a:pPr>
            <a:endParaRPr lang="es-CO" sz="1800" dirty="0" smtClean="0"/>
          </a:p>
        </p:txBody>
      </p:sp>
      <p:sp>
        <p:nvSpPr>
          <p:cNvPr id="4" name="Rectángulo 3"/>
          <p:cNvSpPr/>
          <p:nvPr/>
        </p:nvSpPr>
        <p:spPr>
          <a:xfrm>
            <a:off x="4050196" y="5877272"/>
            <a:ext cx="4067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chemeClr val="bg1"/>
                </a:solidFill>
              </a:rPr>
              <a:t>Secretaria Ejecutiva </a:t>
            </a:r>
            <a:r>
              <a:rPr lang="es-CO" sz="1200" dirty="0" smtClean="0">
                <a:solidFill>
                  <a:schemeClr val="bg1"/>
                </a:solidFill>
              </a:rPr>
              <a:t> Oficina </a:t>
            </a:r>
            <a:r>
              <a:rPr lang="es-CO" sz="1200" dirty="0">
                <a:solidFill>
                  <a:schemeClr val="bg1"/>
                </a:solidFill>
              </a:rPr>
              <a:t>de Atención al Ciudadano 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Barrio Luis Carlos </a:t>
            </a:r>
            <a:r>
              <a:rPr lang="es-CO" sz="1200" dirty="0" smtClean="0">
                <a:solidFill>
                  <a:schemeClr val="bg1"/>
                </a:solidFill>
              </a:rPr>
              <a:t>Galán Área </a:t>
            </a:r>
            <a:r>
              <a:rPr lang="es-CO" sz="1200" dirty="0">
                <a:solidFill>
                  <a:schemeClr val="bg1"/>
                </a:solidFill>
              </a:rPr>
              <a:t>administrativa ITP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Teléfonos: 038/4296105-3138052807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Mocoa Putumayo </a:t>
            </a:r>
          </a:p>
        </p:txBody>
      </p:sp>
      <p:pic>
        <p:nvPicPr>
          <p:cNvPr id="7" name="Imagen 6" descr="LOGO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2656"/>
            <a:ext cx="1765237" cy="774354"/>
          </a:xfrm>
          <a:prstGeom prst="rect">
            <a:avLst/>
          </a:prstGeom>
        </p:spPr>
      </p:pic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4252685"/>
              </p:ext>
            </p:extLst>
          </p:nvPr>
        </p:nvGraphicFramePr>
        <p:xfrm>
          <a:off x="1907704" y="2276872"/>
          <a:ext cx="5210175" cy="3076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1147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0930"/>
            <a:ext cx="8229600" cy="666080"/>
          </a:xfrm>
        </p:spPr>
        <p:txBody>
          <a:bodyPr>
            <a:normAutofit/>
          </a:bodyPr>
          <a:lstStyle/>
          <a:p>
            <a:r>
              <a:rPr lang="es-CO" sz="2000" dirty="0" smtClean="0"/>
              <a:t>TIPOLOGÍA O MODALIDADES  </a:t>
            </a:r>
            <a:endParaRPr lang="es-CO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9934" y="1033990"/>
            <a:ext cx="8229600" cy="448324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sz="1400" dirty="0"/>
              <a:t>Para interpretar y aplicar el tipo de solicitudes recibidas se tendrán en cuenta las siguientes definiciones: Peticiones; Quejas; Reclamos; Sugerencias y Denuncias, de acuerdo a la Resolución </a:t>
            </a:r>
            <a:r>
              <a:rPr lang="es-CO" sz="1400" dirty="0" smtClean="0"/>
              <a:t>No.0070/2016.</a:t>
            </a:r>
          </a:p>
          <a:p>
            <a:pPr marL="0" indent="0" algn="ctr">
              <a:buNone/>
            </a:pPr>
            <a:endParaRPr lang="es-CO" sz="1400" dirty="0" smtClean="0"/>
          </a:p>
          <a:p>
            <a:pPr marL="0" indent="0" algn="ctr">
              <a:buNone/>
            </a:pPr>
            <a:endParaRPr lang="es-CO" sz="1400" dirty="0"/>
          </a:p>
          <a:p>
            <a:pPr marL="0" indent="0" algn="ctr">
              <a:buNone/>
            </a:pPr>
            <a:endParaRPr lang="es-ES" sz="7200" b="1" dirty="0" smtClean="0"/>
          </a:p>
          <a:p>
            <a:pPr marL="0" indent="0" algn="ctr">
              <a:buNone/>
            </a:pPr>
            <a:endParaRPr lang="es-CO" sz="72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s-CO" sz="72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s-CO" sz="72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s-CO" sz="72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s-CO" sz="72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s-CO" sz="72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s-CO" sz="72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s-CO" sz="72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s-CO" sz="72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s-CO" sz="72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s-CO" sz="72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s-CO" sz="72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s-CO" sz="7200" dirty="0" smtClean="0"/>
          </a:p>
          <a:p>
            <a:pPr marL="0" indent="0" algn="just">
              <a:buNone/>
            </a:pPr>
            <a:endParaRPr lang="es-CO" sz="7200" dirty="0" smtClean="0"/>
          </a:p>
          <a:p>
            <a:pPr marL="0" indent="0" algn="just">
              <a:buNone/>
            </a:pPr>
            <a:endParaRPr lang="es-CO" sz="7200" dirty="0" smtClean="0"/>
          </a:p>
        </p:txBody>
      </p:sp>
      <p:sp>
        <p:nvSpPr>
          <p:cNvPr id="4" name="Rectángulo 3"/>
          <p:cNvSpPr/>
          <p:nvPr/>
        </p:nvSpPr>
        <p:spPr>
          <a:xfrm>
            <a:off x="4050196" y="5838363"/>
            <a:ext cx="4067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chemeClr val="bg1"/>
                </a:solidFill>
              </a:rPr>
              <a:t>Secretaria Ejecutiva </a:t>
            </a:r>
            <a:r>
              <a:rPr lang="es-CO" sz="1200" dirty="0" smtClean="0">
                <a:solidFill>
                  <a:schemeClr val="bg1"/>
                </a:solidFill>
              </a:rPr>
              <a:t> Oficina </a:t>
            </a:r>
            <a:r>
              <a:rPr lang="es-CO" sz="1200" dirty="0">
                <a:solidFill>
                  <a:schemeClr val="bg1"/>
                </a:solidFill>
              </a:rPr>
              <a:t>de Atención al Ciudadano 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Barrio Luis Carlos </a:t>
            </a:r>
            <a:r>
              <a:rPr lang="es-CO" sz="1200" dirty="0" smtClean="0">
                <a:solidFill>
                  <a:schemeClr val="bg1"/>
                </a:solidFill>
              </a:rPr>
              <a:t>Galán Área </a:t>
            </a:r>
            <a:r>
              <a:rPr lang="es-CO" sz="1200" dirty="0">
                <a:solidFill>
                  <a:schemeClr val="bg1"/>
                </a:solidFill>
              </a:rPr>
              <a:t>administrativa ITP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Teléfonos: 038/4296105-3138052807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Mocoa Putumayo </a:t>
            </a:r>
          </a:p>
        </p:txBody>
      </p:sp>
      <p:pic>
        <p:nvPicPr>
          <p:cNvPr id="6" name="Imagen 5" descr="LOGO 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2656"/>
            <a:ext cx="1765237" cy="774354"/>
          </a:xfrm>
          <a:prstGeom prst="rect">
            <a:avLst/>
          </a:prstGeom>
        </p:spPr>
      </p:pic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301560"/>
              </p:ext>
            </p:extLst>
          </p:nvPr>
        </p:nvGraphicFramePr>
        <p:xfrm>
          <a:off x="2609850" y="1722132"/>
          <a:ext cx="4698454" cy="2930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Hoja de cálculo" r:id="rId4" imgW="3924399" imgH="2447844" progId="Excel.Sheet.12">
                  <p:embed/>
                </p:oleObj>
              </mc:Choice>
              <mc:Fallback>
                <p:oleObj name="Hoja de cálculo" r:id="rId4" imgW="3924399" imgH="244784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09850" y="1722132"/>
                        <a:ext cx="4698454" cy="29308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957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3865" y="3225189"/>
            <a:ext cx="9144000" cy="238390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O" sz="1200" dirty="0" smtClean="0"/>
              <a:t>Durante </a:t>
            </a:r>
            <a:r>
              <a:rPr lang="es-CO" sz="1200" dirty="0"/>
              <a:t>el mes de </a:t>
            </a:r>
            <a:r>
              <a:rPr lang="es-CO" sz="1200" dirty="0" smtClean="0"/>
              <a:t>abril de </a:t>
            </a:r>
            <a:r>
              <a:rPr lang="es-CO" sz="1200" dirty="0"/>
              <a:t>2018 la tipología más representativa fueron las peticiones de interés particular con </a:t>
            </a:r>
            <a:r>
              <a:rPr lang="es-CO" sz="1200" dirty="0" smtClean="0"/>
              <a:t>17 </a:t>
            </a:r>
            <a:r>
              <a:rPr lang="es-CO" sz="1200" dirty="0"/>
              <a:t>solicitudes correspondiente </a:t>
            </a:r>
            <a:r>
              <a:rPr lang="es-CO" sz="1200" dirty="0" smtClean="0"/>
              <a:t>al 22,97%</a:t>
            </a:r>
            <a:r>
              <a:rPr lang="es-CO" sz="1200" dirty="0" smtClean="0">
                <a:solidFill>
                  <a:srgbClr val="FF0000"/>
                </a:solidFill>
              </a:rPr>
              <a:t> </a:t>
            </a:r>
            <a:r>
              <a:rPr lang="es-CO" sz="1200" dirty="0"/>
              <a:t>el cual contempló diversos temas tales como: </a:t>
            </a:r>
            <a:r>
              <a:rPr lang="es-CO" sz="1200" dirty="0" smtClean="0"/>
              <a:t>solicitudes de incremento del porcentaje en los incentivo por participación en los eventos deportivos de la institución, cambio de docente catedra, pago incentivo a docente de maestría</a:t>
            </a:r>
            <a:r>
              <a:rPr lang="es-CO" sz="1200" dirty="0"/>
              <a:t>, solicitudes de </a:t>
            </a:r>
            <a:r>
              <a:rPr lang="es-CO" sz="1200" dirty="0" smtClean="0"/>
              <a:t>pasantes,  </a:t>
            </a:r>
            <a:r>
              <a:rPr lang="es-CO" sz="1200" dirty="0"/>
              <a:t>transferencia de dineros por concepto de </a:t>
            </a:r>
            <a:r>
              <a:rPr lang="es-CO" sz="1200" dirty="0" smtClean="0"/>
              <a:t>matricula, apropiación de recurso para proyectos de investigación ITP.</a:t>
            </a:r>
          </a:p>
          <a:p>
            <a:pPr marL="0" indent="0" algn="just">
              <a:buNone/>
            </a:pPr>
            <a:endParaRPr lang="es-CO" sz="1200" dirty="0"/>
          </a:p>
          <a:p>
            <a:pPr marL="0" indent="0" algn="just">
              <a:buNone/>
            </a:pPr>
            <a:r>
              <a:rPr lang="es-CO" sz="1200" dirty="0" smtClean="0"/>
              <a:t>El 1,35% </a:t>
            </a:r>
            <a:r>
              <a:rPr lang="es-CO" sz="1200" dirty="0"/>
              <a:t>corresponde a </a:t>
            </a:r>
            <a:r>
              <a:rPr lang="es-CO" sz="1200" dirty="0" smtClean="0"/>
              <a:t>una (1) </a:t>
            </a:r>
            <a:r>
              <a:rPr lang="es-CO" sz="1200" dirty="0"/>
              <a:t>queja </a:t>
            </a:r>
            <a:r>
              <a:rPr lang="es-CO" sz="1200" dirty="0" smtClean="0"/>
              <a:t>interpuesta por una madres familia en contra de algunos docentes catedra del programa en obras civiles del ITP Mocoa.</a:t>
            </a:r>
          </a:p>
          <a:p>
            <a:pPr marL="0" indent="0" algn="just">
              <a:buNone/>
            </a:pPr>
            <a:endParaRPr lang="es-CO" sz="12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s-CO" sz="1200" dirty="0" smtClean="0"/>
              <a:t>El 75,68% </a:t>
            </a:r>
            <a:r>
              <a:rPr lang="es-CO" sz="1200" dirty="0" smtClean="0">
                <a:latin typeface="Calibri" panose="020F0502020204030204" pitchFamily="34" charset="0"/>
              </a:rPr>
              <a:t>de </a:t>
            </a:r>
            <a:r>
              <a:rPr lang="es-CO" sz="1200" dirty="0">
                <a:latin typeface="Calibri" panose="020F0502020204030204" pitchFamily="34" charset="0"/>
              </a:rPr>
              <a:t>las solicitudes corresponde al criterio otros; en esta categoría se encuentra: la correspondencia </a:t>
            </a:r>
            <a:r>
              <a:rPr lang="es-CO" sz="1200" dirty="0" smtClean="0">
                <a:latin typeface="Calibri" panose="020F0502020204030204" pitchFamily="34" charset="0"/>
              </a:rPr>
              <a:t>externa e interna; </a:t>
            </a:r>
            <a:r>
              <a:rPr lang="es-CO" sz="1200" dirty="0">
                <a:latin typeface="Calibri" panose="020F0502020204030204" pitchFamily="34" charset="0"/>
              </a:rPr>
              <a:t>invitaciones a eventos institucionales, cuentas de cobro, cartas de necesidad, </a:t>
            </a:r>
            <a:r>
              <a:rPr lang="es-CO" sz="1200" dirty="0" smtClean="0">
                <a:latin typeface="Calibri" panose="020F0502020204030204" pitchFamily="34" charset="0"/>
              </a:rPr>
              <a:t>vacaciones, renuncias, respuesta a requerimiento, cotizaciones de para exámenes médicos ocupacionales a los servidores públicos del ITP, arbitraje, remisión </a:t>
            </a:r>
            <a:r>
              <a:rPr lang="es-CO" sz="1200" dirty="0">
                <a:latin typeface="Calibri" panose="020F0502020204030204" pitchFamily="34" charset="0"/>
              </a:rPr>
              <a:t>de </a:t>
            </a:r>
            <a:r>
              <a:rPr lang="es-CO" sz="1200" dirty="0" smtClean="0">
                <a:latin typeface="Calibri" panose="020F0502020204030204" pitchFamily="34" charset="0"/>
              </a:rPr>
              <a:t>informe, observaciones a las convocatorias de mínima cuantía, permisos viáticos, notificación de terminación de contrato de vigilancia NUEVA ERA, realización de diplomados. </a:t>
            </a:r>
          </a:p>
          <a:p>
            <a:pPr marL="0" indent="0" algn="just">
              <a:buNone/>
            </a:pPr>
            <a:endParaRPr lang="es-CO" sz="12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669794"/>
              </p:ext>
            </p:extLst>
          </p:nvPr>
        </p:nvGraphicFramePr>
        <p:xfrm>
          <a:off x="2195737" y="344787"/>
          <a:ext cx="5184576" cy="2868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5636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275739" y="332656"/>
            <a:ext cx="8785671" cy="5400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CO" sz="1800" b="1" dirty="0" smtClean="0"/>
              <a:t>OPORTUNIDAD DE LA RESPUESTA A LAS PQRSD</a:t>
            </a:r>
          </a:p>
          <a:p>
            <a:pPr marL="0" indent="0" algn="just">
              <a:buNone/>
            </a:pPr>
            <a:r>
              <a:rPr lang="es-CO" sz="1400" dirty="0" smtClean="0"/>
              <a:t>En el mes de abril de 2018, se dio respuesta oportuna a las 74 PQRSD, radicadas en la oficina de atención al ciudadano las cuales se direccionaron a las dependencias competentes para el tramite de respuesta.</a:t>
            </a:r>
          </a:p>
          <a:p>
            <a:pPr marL="0" indent="0" algn="just">
              <a:buNone/>
            </a:pPr>
            <a:endParaRPr lang="es-CO" sz="1400" dirty="0" smtClean="0"/>
          </a:p>
          <a:p>
            <a:pPr marL="0" indent="0" algn="ctr">
              <a:buNone/>
            </a:pPr>
            <a:r>
              <a:rPr lang="es-CO" sz="1600" b="1" dirty="0" smtClean="0"/>
              <a:t>ACTIVIDADES </a:t>
            </a:r>
            <a:r>
              <a:rPr lang="es-CO" sz="1600" b="1" dirty="0"/>
              <a:t>REALIZADAS POR LA OFICINA DE ATENCIÓN AL CIUDADANO  </a:t>
            </a:r>
            <a:r>
              <a:rPr lang="es-CO" sz="1600" b="1" dirty="0" smtClean="0"/>
              <a:t>MARZO DE 2018.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1400" dirty="0" smtClean="0"/>
              <a:t>Se radicaros y direccionaron 74 PQRSD, registradas en la Oficina </a:t>
            </a:r>
            <a:r>
              <a:rPr lang="es-CO" sz="1400" dirty="0"/>
              <a:t>de </a:t>
            </a:r>
            <a:r>
              <a:rPr lang="es-CO" sz="1400" dirty="0" smtClean="0"/>
              <a:t>Atención al ciudadano.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1400" dirty="0" smtClean="0"/>
              <a:t>Atención diaria mediante el mecanismo de servicio al ciudadano brindando información de manera personalizada y se contacta con los responsables de la información de acuerdo con la consulta, en el horario de atención establecido mediante Resolución No. 0070 articulo 13, de 8:00am a 12:00m y de 2:00pm a 6:00pm.   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1400" dirty="0" smtClean="0"/>
              <a:t>Se registraron 98 Resoluciones con corte a  30 de abril de 2018, de las cuales de elaboraron 61 por esta dependencia y el restante equivale a 37 Resoluciones fueron proyectadas por otras dependencias de </a:t>
            </a:r>
            <a:r>
              <a:rPr lang="es-CO" sz="1400" smtClean="0"/>
              <a:t>la institución. </a:t>
            </a:r>
            <a:endParaRPr lang="es-CO" sz="1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1400" dirty="0" smtClean="0"/>
              <a:t>Se reviso y se respondió mediante el mecanismo de correo electrónico </a:t>
            </a:r>
            <a:r>
              <a:rPr lang="es-CO" sz="1400" dirty="0" smtClean="0">
                <a:hlinkClick r:id="rId2"/>
              </a:rPr>
              <a:t>itputumayo@itp.edu.co</a:t>
            </a:r>
            <a:r>
              <a:rPr lang="es-CO" sz="1400" dirty="0" smtClean="0"/>
              <a:t> las solicitudes tendientes a la información de la oferta académica del Instituto Tecnológico del Putumayo, los cuales se gestionan en horas y días hábiles.  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1400" dirty="0" smtClean="0"/>
              <a:t>Atención diaria a las llamada telefónicas y transferencias a las dependencias correspondientes.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1400" dirty="0" smtClean="0"/>
              <a:t>Se registraron 31 oficios con </a:t>
            </a:r>
            <a:r>
              <a:rPr lang="es-CO" sz="1400" dirty="0"/>
              <a:t>corte a  </a:t>
            </a:r>
            <a:r>
              <a:rPr lang="es-CO" sz="1400" dirty="0" smtClean="0"/>
              <a:t>30 </a:t>
            </a:r>
            <a:r>
              <a:rPr lang="es-CO" sz="1400" dirty="0"/>
              <a:t>de </a:t>
            </a:r>
            <a:r>
              <a:rPr lang="es-CO" sz="1400" dirty="0" smtClean="0"/>
              <a:t>abril de 2018, de los cuales de elaboraron 5 oficios en esta dependencia y, 26 restantes por otras dependencias. 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1400" dirty="0" smtClean="0"/>
              <a:t>Atención diaria mediante el mecanismo de telefonía móvil celular institucional en la cual se brinda información sobre temas y servicios que son competencia del ITP.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1400" dirty="0"/>
              <a:t>Notificación y entrega de los cheques a docentes y administrativos para pago de subsidios del periodo abril de 2018.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s-CO" sz="1400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es-CO" sz="1400" dirty="0" smtClean="0"/>
          </a:p>
          <a:p>
            <a:pPr marL="0" indent="0" algn="just">
              <a:buNone/>
            </a:pPr>
            <a:endParaRPr lang="es-CO" sz="1400" dirty="0" smtClean="0"/>
          </a:p>
          <a:p>
            <a:pPr algn="just"/>
            <a:endParaRPr lang="es-CO" sz="1400" dirty="0" smtClean="0"/>
          </a:p>
          <a:p>
            <a:pPr marL="0" indent="0" algn="just">
              <a:buNone/>
            </a:pPr>
            <a:endParaRPr lang="es-CO" sz="1600" dirty="0" smtClean="0"/>
          </a:p>
          <a:p>
            <a:pPr marL="0" indent="0" algn="just">
              <a:buNone/>
            </a:pPr>
            <a:endParaRPr lang="es-CO" sz="1600" dirty="0" smtClean="0"/>
          </a:p>
          <a:p>
            <a:pPr algn="just"/>
            <a:endParaRPr lang="es-CO" sz="1600" dirty="0"/>
          </a:p>
          <a:p>
            <a:pPr algn="just"/>
            <a:endParaRPr lang="es-CO" sz="1600" dirty="0" smtClean="0"/>
          </a:p>
        </p:txBody>
      </p:sp>
      <p:sp>
        <p:nvSpPr>
          <p:cNvPr id="3" name="Rectángulo 2"/>
          <p:cNvSpPr/>
          <p:nvPr/>
        </p:nvSpPr>
        <p:spPr>
          <a:xfrm>
            <a:off x="4050196" y="5838363"/>
            <a:ext cx="4067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chemeClr val="bg1"/>
                </a:solidFill>
              </a:rPr>
              <a:t>Secretaria Ejecutiva </a:t>
            </a:r>
            <a:r>
              <a:rPr lang="es-CO" sz="1200" dirty="0" smtClean="0">
                <a:solidFill>
                  <a:schemeClr val="bg1"/>
                </a:solidFill>
              </a:rPr>
              <a:t> Oficina </a:t>
            </a:r>
            <a:r>
              <a:rPr lang="es-CO" sz="1200" dirty="0">
                <a:solidFill>
                  <a:schemeClr val="bg1"/>
                </a:solidFill>
              </a:rPr>
              <a:t>de Atención al Ciudadano 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Barrio Luis Carlos </a:t>
            </a:r>
            <a:r>
              <a:rPr lang="es-CO" sz="1200" dirty="0" smtClean="0">
                <a:solidFill>
                  <a:schemeClr val="bg1"/>
                </a:solidFill>
              </a:rPr>
              <a:t>Galán Área </a:t>
            </a:r>
            <a:r>
              <a:rPr lang="es-CO" sz="1200" dirty="0">
                <a:solidFill>
                  <a:schemeClr val="bg1"/>
                </a:solidFill>
              </a:rPr>
              <a:t>administrativa ITP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Teléfonos: 038/4296105-3138052807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Mocoa Putumayo </a:t>
            </a:r>
          </a:p>
        </p:txBody>
      </p:sp>
      <p:pic>
        <p:nvPicPr>
          <p:cNvPr id="6" name="Imagen 5" descr="LOGO 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2656"/>
            <a:ext cx="1765237" cy="77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02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0806" y="3429000"/>
            <a:ext cx="3672408" cy="161097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267744" y="1499300"/>
            <a:ext cx="48385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600" b="1" dirty="0" smtClean="0"/>
              <a:t>GRACIAS </a:t>
            </a:r>
            <a:endParaRPr lang="es-CO" sz="9600" b="1" dirty="0"/>
          </a:p>
        </p:txBody>
      </p:sp>
    </p:spTree>
    <p:extLst>
      <p:ext uri="{BB962C8B-B14F-4D97-AF65-F5344CB8AC3E}">
        <p14:creationId xmlns:p14="http://schemas.microsoft.com/office/powerpoint/2010/main" val="4175400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3671</TotalTime>
  <Words>979</Words>
  <Application>Microsoft Office PowerPoint</Application>
  <PresentationFormat>Presentación en pantalla (4:3)</PresentationFormat>
  <Paragraphs>159</Paragraphs>
  <Slides>9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Wingdings</vt:lpstr>
      <vt:lpstr>Tema de Office</vt:lpstr>
      <vt:lpstr>Hoja de cálculo</vt:lpstr>
      <vt:lpstr>Presentación de PowerPoint</vt:lpstr>
      <vt:lpstr>Presentación de PowerPoint</vt:lpstr>
      <vt:lpstr> OFICINA DE ATENCION AL CIUDADANO  CREADA MEDIANTE RESOLUCIÓN No.0070 DE FECHA 8 DE FEBRERO DE 2016    </vt:lpstr>
      <vt:lpstr> INFORME MENSUAL DE PQRS  ABRIL DE 2018 </vt:lpstr>
      <vt:lpstr>CANALES DE INTERACCIÓN  </vt:lpstr>
      <vt:lpstr>TIPOLOGÍA O MODALIDADES 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JUAN CARLOS GUZMAN ORJUELA</cp:lastModifiedBy>
  <cp:revision>431</cp:revision>
  <dcterms:created xsi:type="dcterms:W3CDTF">2015-10-02T18:50:31Z</dcterms:created>
  <dcterms:modified xsi:type="dcterms:W3CDTF">2019-02-15T01:09:54Z</dcterms:modified>
</cp:coreProperties>
</file>